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020"/>
    <p:restoredTop sz="94646"/>
  </p:normalViewPr>
  <p:slideViewPr>
    <p:cSldViewPr snapToGrid="0" snapToObjects="1">
      <p:cViewPr varScale="1">
        <p:scale>
          <a:sx n="62" d="100"/>
          <a:sy n="62" d="100"/>
        </p:scale>
        <p:origin x="1016" y="51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53264" y="3226831"/>
            <a:ext cx="788196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12th September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93726" y="1309202"/>
            <a:ext cx="28309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deceive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934307"/>
            <a:ext cx="629577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deceive someone, you make them believe something that is not true, usually in order to get some advantage for yourself.</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Harvey </a:t>
            </a:r>
            <a:r>
              <a:rPr lang="en-GB" b="1" dirty="0">
                <a:latin typeface="Gill Sans MT" panose="020B0502020104020203" pitchFamily="34" charset="77"/>
              </a:rPr>
              <a:t>deceived</a:t>
            </a:r>
            <a:r>
              <a:rPr lang="en-GB" dirty="0">
                <a:latin typeface="Gill Sans MT" panose="020B0502020104020203" pitchFamily="34" charset="77"/>
              </a:rPr>
              <a:t> Mr Patterson.</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de-ceive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15234813"/>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betray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subtly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A17075C-193A-F549-9175-DE3CC4AB2E97}"/>
              </a:ext>
            </a:extLst>
          </p:cNvPr>
          <p:cNvPicPr>
            <a:picLocks noChangeAspect="1"/>
          </p:cNvPicPr>
          <p:nvPr/>
        </p:nvPicPr>
        <p:blipFill>
          <a:blip r:embed="rId4"/>
          <a:stretch>
            <a:fillRect/>
          </a:stretch>
        </p:blipFill>
        <p:spPr>
          <a:xfrm>
            <a:off x="8424630" y="2437628"/>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3688" y="1309202"/>
            <a:ext cx="287097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cunning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7695" y="3994962"/>
            <a:ext cx="621406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Someone who is cunning has the ability to achieve things in a clever way, often by deceiving other people.</a:t>
            </a:r>
          </a:p>
        </p:txBody>
      </p:sp>
      <p:sp>
        <p:nvSpPr>
          <p:cNvPr id="155" name="The was a tear in Freddie’s new school jumper."/>
          <p:cNvSpPr txBox="1"/>
          <p:nvPr/>
        </p:nvSpPr>
        <p:spPr>
          <a:xfrm>
            <a:off x="0" y="646148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wolf in Little Red Riding Hood was </a:t>
            </a:r>
            <a:r>
              <a:rPr lang="en-GB" sz="4000" b="1" dirty="0">
                <a:latin typeface="Gill Sans MT" panose="020B0502020104020203" pitchFamily="34" charset="77"/>
              </a:rPr>
              <a:t>cunning</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cun-ning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74116380"/>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devious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running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stunning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secretly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151BD7A-1AE5-7AAC-BAA1-BACB83B0CD14}"/>
              </a:ext>
            </a:extLst>
          </p:cNvPr>
          <p:cNvPicPr>
            <a:picLocks noChangeAspect="1"/>
          </p:cNvPicPr>
          <p:nvPr/>
        </p:nvPicPr>
        <p:blipFill>
          <a:blip r:embed="rId4"/>
          <a:stretch>
            <a:fillRect/>
          </a:stretch>
        </p:blipFill>
        <p:spPr>
          <a:xfrm>
            <a:off x="8569627" y="282075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99924" y="1309202"/>
            <a:ext cx="301845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nervous</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099674"/>
            <a:ext cx="608348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someone is nervous, they are frightened or worried about something that is happening or might happen.</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Petra was </a:t>
            </a:r>
            <a:r>
              <a:rPr lang="en-GB" sz="4000" b="1" dirty="0">
                <a:latin typeface="Gill Sans MT" panose="020B0502020104020203" pitchFamily="34" charset="77"/>
              </a:rPr>
              <a:t>nervous</a:t>
            </a:r>
            <a:r>
              <a:rPr lang="en-GB" sz="4000" dirty="0">
                <a:latin typeface="Gill Sans MT" panose="020B0502020104020203" pitchFamily="34" charset="77"/>
              </a:rPr>
              <a:t> before giving her presentation.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ner-nous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19706181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service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fearless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9E285B8A-B5F3-1787-F0BA-820451083AAB}"/>
              </a:ext>
            </a:extLst>
          </p:cNvPr>
          <p:cNvPicPr>
            <a:picLocks noChangeAspect="1"/>
          </p:cNvPicPr>
          <p:nvPr/>
        </p:nvPicPr>
        <p:blipFill>
          <a:blip r:embed="rId4"/>
          <a:stretch>
            <a:fillRect/>
          </a:stretch>
        </p:blipFill>
        <p:spPr>
          <a:xfrm>
            <a:off x="8358940" y="2907272"/>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2143" y="1309202"/>
            <a:ext cx="195406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naive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3985502"/>
            <a:ext cx="6119260"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someone as naive, you think they lack experience and so expect things to be easy or people to be honest or kind.</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it was </a:t>
            </a:r>
            <a:r>
              <a:rPr lang="en-GB" sz="4000" b="1" dirty="0">
                <a:latin typeface="Gill Sans MT" panose="020B0502020104020203" pitchFamily="34" charset="77"/>
              </a:rPr>
              <a:t>naive</a:t>
            </a:r>
            <a:r>
              <a:rPr lang="en-GB" sz="4000" dirty="0">
                <a:latin typeface="Gill Sans MT" panose="020B0502020104020203" pitchFamily="34" charset="77"/>
              </a:rPr>
              <a:t> to believe news on the internet.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na-ive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14490337"/>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ignorant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intelligent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innocent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experienced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ity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blindly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685BC3F-B8B7-5956-02E3-F25B218C6DE5}"/>
              </a:ext>
            </a:extLst>
          </p:cNvPr>
          <p:cNvPicPr>
            <a:picLocks noChangeAspect="1"/>
          </p:cNvPicPr>
          <p:nvPr/>
        </p:nvPicPr>
        <p:blipFill>
          <a:blip r:embed="rId4"/>
          <a:stretch>
            <a:fillRect/>
          </a:stretch>
        </p:blipFill>
        <p:spPr>
          <a:xfrm>
            <a:off x="8608049" y="2688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2443" y="1339979"/>
            <a:ext cx="274754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prevent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4221545"/>
            <a:ext cx="581308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prevent something means to ensure that it does not happen.</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Hassan wanted to </a:t>
            </a:r>
            <a:r>
              <a:rPr lang="en-GB" sz="4000" b="1" dirty="0">
                <a:latin typeface="Gill Sans MT" panose="020B0502020104020203" pitchFamily="34" charset="77"/>
              </a:rPr>
              <a:t>prevent</a:t>
            </a:r>
            <a:r>
              <a:rPr lang="en-GB" sz="4000" dirty="0">
                <a:latin typeface="Gill Sans MT" panose="020B0502020104020203" pitchFamily="34" charset="77"/>
              </a:rPr>
              <a:t> the class from failing.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pre-vent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89912179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6C6B9EEC-C57A-9399-90D3-DD945242B809}"/>
              </a:ext>
            </a:extLst>
          </p:cNvPr>
          <p:cNvPicPr>
            <a:picLocks noChangeAspect="1"/>
          </p:cNvPicPr>
          <p:nvPr/>
        </p:nvPicPr>
        <p:blipFill>
          <a:blip r:embed="rId4"/>
          <a:stretch>
            <a:fillRect/>
          </a:stretch>
        </p:blipFill>
        <p:spPr>
          <a:xfrm>
            <a:off x="8848814" y="259594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2667864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shine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trip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pride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warm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4479119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cunning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naive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nervous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prevent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4338063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shine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pride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323515147"/>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 is very bright and clear because it is reflecting 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 is a sense of the respect that other people have for you, and that you have for yourself.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someone or something *** you, they make you feel happy and satisfied.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has some heat but not enough to be hot.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when you are walking, you knock your foot against something and fall or nearly fall.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BEB8B9CD-A90A-65BF-E952-BE6592F56CA9}"/>
              </a:ext>
            </a:extLst>
          </p:cNvPr>
          <p:cNvPicPr>
            <a:picLocks noChangeAspect="1"/>
          </p:cNvPicPr>
          <p:nvPr/>
        </p:nvPicPr>
        <p:blipFill>
          <a:blip r:embed="rId5"/>
          <a:stretch>
            <a:fillRect/>
          </a:stretch>
        </p:blipFill>
        <p:spPr>
          <a:xfrm>
            <a:off x="10961078" y="5308938"/>
            <a:ext cx="946965" cy="946965"/>
          </a:xfrm>
          <a:prstGeom prst="rect">
            <a:avLst/>
          </a:prstGeom>
        </p:spPr>
      </p:pic>
      <p:pic>
        <p:nvPicPr>
          <p:cNvPr id="10" name="Picture 9">
            <a:extLst>
              <a:ext uri="{FF2B5EF4-FFF2-40B4-BE49-F238E27FC236}">
                <a16:creationId xmlns:a16="http://schemas.microsoft.com/office/drawing/2014/main" id="{0C0D7909-D7F6-2B24-16D8-20F8494F782A}"/>
              </a:ext>
            </a:extLst>
          </p:cNvPr>
          <p:cNvPicPr>
            <a:picLocks noChangeAspect="1"/>
          </p:cNvPicPr>
          <p:nvPr/>
        </p:nvPicPr>
        <p:blipFill>
          <a:blip r:embed="rId6"/>
          <a:stretch>
            <a:fillRect/>
          </a:stretch>
        </p:blipFill>
        <p:spPr>
          <a:xfrm>
            <a:off x="10956442" y="2778151"/>
            <a:ext cx="956235" cy="956235"/>
          </a:xfrm>
          <a:prstGeom prst="rect">
            <a:avLst/>
          </a:prstGeom>
        </p:spPr>
      </p:pic>
      <p:pic>
        <p:nvPicPr>
          <p:cNvPr id="11" name="Picture 10">
            <a:extLst>
              <a:ext uri="{FF2B5EF4-FFF2-40B4-BE49-F238E27FC236}">
                <a16:creationId xmlns:a16="http://schemas.microsoft.com/office/drawing/2014/main" id="{F3B71158-3878-17CC-743A-99E3A2B38CC3}"/>
              </a:ext>
            </a:extLst>
          </p:cNvPr>
          <p:cNvPicPr>
            <a:picLocks noChangeAspect="1"/>
          </p:cNvPicPr>
          <p:nvPr/>
        </p:nvPicPr>
        <p:blipFill>
          <a:blip r:embed="rId7"/>
          <a:stretch>
            <a:fillRect/>
          </a:stretch>
        </p:blipFill>
        <p:spPr>
          <a:xfrm>
            <a:off x="10834070" y="3872243"/>
            <a:ext cx="1135529" cy="1135529"/>
          </a:xfrm>
          <a:prstGeom prst="rect">
            <a:avLst/>
          </a:prstGeom>
        </p:spPr>
      </p:pic>
      <p:pic>
        <p:nvPicPr>
          <p:cNvPr id="12" name="Picture 11">
            <a:extLst>
              <a:ext uri="{FF2B5EF4-FFF2-40B4-BE49-F238E27FC236}">
                <a16:creationId xmlns:a16="http://schemas.microsoft.com/office/drawing/2014/main" id="{35015812-0A4D-7FDA-7184-7F6268ECA81C}"/>
              </a:ext>
            </a:extLst>
          </p:cNvPr>
          <p:cNvPicPr>
            <a:picLocks noChangeAspect="1"/>
          </p:cNvPicPr>
          <p:nvPr/>
        </p:nvPicPr>
        <p:blipFill>
          <a:blip r:embed="rId8"/>
          <a:stretch>
            <a:fillRect/>
          </a:stretch>
        </p:blipFill>
        <p:spPr>
          <a:xfrm>
            <a:off x="10878838" y="7999811"/>
            <a:ext cx="946965" cy="946965"/>
          </a:xfrm>
          <a:prstGeom prst="rect">
            <a:avLst/>
          </a:prstGeom>
        </p:spPr>
      </p:pic>
      <p:pic>
        <p:nvPicPr>
          <p:cNvPr id="2" name="Picture 1">
            <a:extLst>
              <a:ext uri="{FF2B5EF4-FFF2-40B4-BE49-F238E27FC236}">
                <a16:creationId xmlns:a16="http://schemas.microsoft.com/office/drawing/2014/main" id="{A4FDE4DF-F0EC-74BD-0A60-43AFDF4A4D36}"/>
              </a:ext>
            </a:extLst>
          </p:cNvPr>
          <p:cNvPicPr>
            <a:picLocks noChangeAspect="1"/>
          </p:cNvPicPr>
          <p:nvPr/>
        </p:nvPicPr>
        <p:blipFill>
          <a:blip r:embed="rId9"/>
          <a:stretch>
            <a:fillRect/>
          </a:stretch>
        </p:blipFill>
        <p:spPr>
          <a:xfrm>
            <a:off x="10761991" y="6530176"/>
            <a:ext cx="1063812" cy="106381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72809895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cunning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nervous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naive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545596006"/>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someone is ***, they are frightened or worried about something that is happening or might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Someone who is *** has the ability to achieve things in a clever way, often by deceiving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describe someone as ***, you think they lack experience and so expect things to be easy or people to be honest or 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 something means to ensure that it does not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someone, you make them believe something that is not true, usually in order to get some advantage for yourself.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918FB854-4008-A54E-500F-CB13CC31A5B5}"/>
              </a:ext>
            </a:extLst>
          </p:cNvPr>
          <p:cNvPicPr>
            <a:picLocks noChangeAspect="1"/>
          </p:cNvPicPr>
          <p:nvPr/>
        </p:nvPicPr>
        <p:blipFill>
          <a:blip r:embed="rId5"/>
          <a:stretch>
            <a:fillRect/>
          </a:stretch>
        </p:blipFill>
        <p:spPr>
          <a:xfrm>
            <a:off x="11048161" y="8013187"/>
            <a:ext cx="933589" cy="933589"/>
          </a:xfrm>
          <a:prstGeom prst="rect">
            <a:avLst/>
          </a:prstGeom>
        </p:spPr>
      </p:pic>
      <p:pic>
        <p:nvPicPr>
          <p:cNvPr id="3" name="Picture 2">
            <a:extLst>
              <a:ext uri="{FF2B5EF4-FFF2-40B4-BE49-F238E27FC236}">
                <a16:creationId xmlns:a16="http://schemas.microsoft.com/office/drawing/2014/main" id="{B679C5F7-CAC1-757C-377D-9C289E7EE77E}"/>
              </a:ext>
            </a:extLst>
          </p:cNvPr>
          <p:cNvPicPr>
            <a:picLocks noChangeAspect="1"/>
          </p:cNvPicPr>
          <p:nvPr/>
        </p:nvPicPr>
        <p:blipFill>
          <a:blip r:embed="rId6"/>
          <a:stretch>
            <a:fillRect/>
          </a:stretch>
        </p:blipFill>
        <p:spPr>
          <a:xfrm>
            <a:off x="10983679" y="4047190"/>
            <a:ext cx="998071" cy="998071"/>
          </a:xfrm>
          <a:prstGeom prst="rect">
            <a:avLst/>
          </a:prstGeom>
        </p:spPr>
      </p:pic>
      <p:pic>
        <p:nvPicPr>
          <p:cNvPr id="5" name="Picture 4">
            <a:extLst>
              <a:ext uri="{FF2B5EF4-FFF2-40B4-BE49-F238E27FC236}">
                <a16:creationId xmlns:a16="http://schemas.microsoft.com/office/drawing/2014/main" id="{0E5F10AA-4DF0-3135-EF02-73AEABCAD6D2}"/>
              </a:ext>
            </a:extLst>
          </p:cNvPr>
          <p:cNvPicPr>
            <a:picLocks noChangeAspect="1"/>
          </p:cNvPicPr>
          <p:nvPr/>
        </p:nvPicPr>
        <p:blipFill>
          <a:blip r:embed="rId7"/>
          <a:stretch>
            <a:fillRect/>
          </a:stretch>
        </p:blipFill>
        <p:spPr>
          <a:xfrm>
            <a:off x="10896822" y="2736000"/>
            <a:ext cx="1010024" cy="1010024"/>
          </a:xfrm>
          <a:prstGeom prst="rect">
            <a:avLst/>
          </a:prstGeom>
        </p:spPr>
      </p:pic>
      <p:pic>
        <p:nvPicPr>
          <p:cNvPr id="6" name="Picture 5">
            <a:extLst>
              <a:ext uri="{FF2B5EF4-FFF2-40B4-BE49-F238E27FC236}">
                <a16:creationId xmlns:a16="http://schemas.microsoft.com/office/drawing/2014/main" id="{5AB9394D-EE4A-418B-81D7-778E92D247AE}"/>
              </a:ext>
            </a:extLst>
          </p:cNvPr>
          <p:cNvPicPr>
            <a:picLocks noChangeAspect="1"/>
          </p:cNvPicPr>
          <p:nvPr/>
        </p:nvPicPr>
        <p:blipFill>
          <a:blip r:embed="rId8"/>
          <a:stretch>
            <a:fillRect/>
          </a:stretch>
        </p:blipFill>
        <p:spPr>
          <a:xfrm>
            <a:off x="10952094" y="5384786"/>
            <a:ext cx="933589" cy="933589"/>
          </a:xfrm>
          <a:prstGeom prst="rect">
            <a:avLst/>
          </a:prstGeom>
        </p:spPr>
      </p:pic>
      <p:pic>
        <p:nvPicPr>
          <p:cNvPr id="7" name="Picture 6">
            <a:extLst>
              <a:ext uri="{FF2B5EF4-FFF2-40B4-BE49-F238E27FC236}">
                <a16:creationId xmlns:a16="http://schemas.microsoft.com/office/drawing/2014/main" id="{1BD3F33B-B081-688D-7D7C-052CC3E6B4C8}"/>
              </a:ext>
            </a:extLst>
          </p:cNvPr>
          <p:cNvPicPr>
            <a:picLocks noChangeAspect="1"/>
          </p:cNvPicPr>
          <p:nvPr/>
        </p:nvPicPr>
        <p:blipFill>
          <a:blip r:embed="rId9"/>
          <a:stretch>
            <a:fillRect/>
          </a:stretch>
        </p:blipFill>
        <p:spPr>
          <a:xfrm>
            <a:off x="11048161" y="6643174"/>
            <a:ext cx="902447" cy="90244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88743" y="3993661"/>
            <a:ext cx="16206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shine</a:t>
            </a:r>
            <a:endParaRPr dirty="0">
              <a:latin typeface="Gill Sans MT" panose="020B0502020104020203" pitchFamily="34" charset="77"/>
            </a:endParaRPr>
          </a:p>
        </p:txBody>
      </p:sp>
      <p:sp>
        <p:nvSpPr>
          <p:cNvPr id="135" name="spare"/>
          <p:cNvSpPr txBox="1"/>
          <p:nvPr/>
        </p:nvSpPr>
        <p:spPr>
          <a:xfrm>
            <a:off x="3060845" y="4824209"/>
            <a:ext cx="16350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pride</a:t>
            </a:r>
            <a:endParaRPr b="1" dirty="0">
              <a:latin typeface="Gill Sans MT" panose="020B0502020104020203" pitchFamily="34" charset="77"/>
              <a:sym typeface="American Typewriter"/>
            </a:endParaRPr>
          </a:p>
        </p:txBody>
      </p:sp>
      <p:sp>
        <p:nvSpPr>
          <p:cNvPr id="136" name="chipped"/>
          <p:cNvSpPr txBox="1"/>
          <p:nvPr/>
        </p:nvSpPr>
        <p:spPr>
          <a:xfrm>
            <a:off x="3210760" y="5769060"/>
            <a:ext cx="117660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trip</a:t>
            </a:r>
            <a:endParaRPr dirty="0">
              <a:latin typeface="Gill Sans MT" panose="020B0502020104020203" pitchFamily="34" charset="77"/>
            </a:endParaRPr>
          </a:p>
        </p:txBody>
      </p:sp>
      <p:sp>
        <p:nvSpPr>
          <p:cNvPr id="137" name="lift"/>
          <p:cNvSpPr txBox="1"/>
          <p:nvPr/>
        </p:nvSpPr>
        <p:spPr>
          <a:xfrm>
            <a:off x="2893369" y="6639612"/>
            <a:ext cx="18113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warm</a:t>
            </a:r>
            <a:endParaRPr dirty="0">
              <a:latin typeface="Gill Sans MT" panose="020B0502020104020203" pitchFamily="34" charset="77"/>
            </a:endParaRPr>
          </a:p>
        </p:txBody>
      </p:sp>
      <p:sp>
        <p:nvSpPr>
          <p:cNvPr id="138" name="mutter"/>
          <p:cNvSpPr txBox="1"/>
          <p:nvPr/>
        </p:nvSpPr>
        <p:spPr>
          <a:xfrm>
            <a:off x="8018735" y="3961911"/>
            <a:ext cx="239488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cunning</a:t>
            </a:r>
            <a:endParaRPr b="1" dirty="0">
              <a:latin typeface="Gill Sans MT" panose="020B0502020104020203" pitchFamily="34" charset="77"/>
              <a:sym typeface="American Typewriter"/>
            </a:endParaRPr>
          </a:p>
        </p:txBody>
      </p:sp>
      <p:sp>
        <p:nvSpPr>
          <p:cNvPr id="139" name="unveil"/>
          <p:cNvSpPr txBox="1"/>
          <p:nvPr/>
        </p:nvSpPr>
        <p:spPr>
          <a:xfrm>
            <a:off x="8383866" y="5755144"/>
            <a:ext cx="16398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naive</a:t>
            </a:r>
            <a:endParaRPr dirty="0">
              <a:latin typeface="Gill Sans MT" panose="020B0502020104020203" pitchFamily="34" charset="77"/>
              <a:sym typeface="American Typewriter"/>
            </a:endParaRPr>
          </a:p>
        </p:txBody>
      </p:sp>
      <p:sp>
        <p:nvSpPr>
          <p:cNvPr id="140" name="tolerate"/>
          <p:cNvSpPr txBox="1"/>
          <p:nvPr/>
        </p:nvSpPr>
        <p:spPr>
          <a:xfrm>
            <a:off x="8059606" y="3065958"/>
            <a:ext cx="231313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deceive</a:t>
            </a:r>
            <a:endParaRPr dirty="0">
              <a:latin typeface="Gill Sans MT" panose="020B0502020104020203" pitchFamily="34" charset="77"/>
            </a:endParaRPr>
          </a:p>
        </p:txBody>
      </p:sp>
      <p:sp>
        <p:nvSpPr>
          <p:cNvPr id="141" name="fixation"/>
          <p:cNvSpPr txBox="1"/>
          <p:nvPr/>
        </p:nvSpPr>
        <p:spPr>
          <a:xfrm>
            <a:off x="8002706" y="4824210"/>
            <a:ext cx="24269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nervous</a:t>
            </a:r>
            <a:endParaRPr dirty="0">
              <a:latin typeface="Gill Sans MT" panose="020B0502020104020203" pitchFamily="34" charset="77"/>
            </a:endParaRPr>
          </a:p>
        </p:txBody>
      </p:sp>
      <p:sp>
        <p:nvSpPr>
          <p:cNvPr id="142" name="rustle"/>
          <p:cNvSpPr txBox="1"/>
          <p:nvPr/>
        </p:nvSpPr>
        <p:spPr>
          <a:xfrm>
            <a:off x="8022746" y="6620562"/>
            <a:ext cx="23868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prevent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779812" y="3081109"/>
            <a:ext cx="2072592"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please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66067" y="-69213"/>
            <a:ext cx="773128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please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9868" y="5287250"/>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shine</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61F82FF1-66D6-462F-4FFD-894D50A51CE8}"/>
              </a:ext>
            </a:extLst>
          </p:cNvPr>
          <p:cNvPicPr>
            <a:picLocks noChangeAspect="1"/>
          </p:cNvPicPr>
          <p:nvPr/>
        </p:nvPicPr>
        <p:blipFill>
          <a:blip r:embed="rId4"/>
          <a:stretch>
            <a:fillRect/>
          </a:stretch>
        </p:blipFill>
        <p:spPr>
          <a:xfrm>
            <a:off x="9097351" y="583787"/>
            <a:ext cx="3251200" cy="3251200"/>
          </a:xfrm>
          <a:prstGeom prst="rect">
            <a:avLst/>
          </a:prstGeom>
        </p:spPr>
      </p:pic>
      <p:pic>
        <p:nvPicPr>
          <p:cNvPr id="6" name="Picture 5">
            <a:extLst>
              <a:ext uri="{FF2B5EF4-FFF2-40B4-BE49-F238E27FC236}">
                <a16:creationId xmlns:a16="http://schemas.microsoft.com/office/drawing/2014/main" id="{F20F8791-8962-6597-8A20-71880139B403}"/>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9701" y="30412"/>
            <a:ext cx="65514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pride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7158" y="4876800"/>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trip</a:t>
            </a:r>
            <a:endParaRPr sz="19900" dirty="0">
              <a:latin typeface="Gill Sans MT" panose="020B0502020104020203" pitchFamily="34" charset="77"/>
            </a:endParaRPr>
          </a:p>
        </p:txBody>
      </p:sp>
      <p:pic>
        <p:nvPicPr>
          <p:cNvPr id="5" name="Picture 4">
            <a:extLst>
              <a:ext uri="{FF2B5EF4-FFF2-40B4-BE49-F238E27FC236}">
                <a16:creationId xmlns:a16="http://schemas.microsoft.com/office/drawing/2014/main" id="{DC7D8172-2AC7-5985-CD98-737A4FBE51D1}"/>
              </a:ext>
            </a:extLst>
          </p:cNvPr>
          <p:cNvPicPr>
            <a:picLocks noChangeAspect="1"/>
          </p:cNvPicPr>
          <p:nvPr/>
        </p:nvPicPr>
        <p:blipFill>
          <a:blip r:embed="rId4"/>
          <a:stretch>
            <a:fillRect/>
          </a:stretch>
        </p:blipFill>
        <p:spPr>
          <a:xfrm>
            <a:off x="8764593" y="559734"/>
            <a:ext cx="3251200" cy="3251200"/>
          </a:xfrm>
          <a:prstGeom prst="rect">
            <a:avLst/>
          </a:prstGeom>
        </p:spPr>
      </p:pic>
      <p:pic>
        <p:nvPicPr>
          <p:cNvPr id="6" name="Picture 5">
            <a:extLst>
              <a:ext uri="{FF2B5EF4-FFF2-40B4-BE49-F238E27FC236}">
                <a16:creationId xmlns:a16="http://schemas.microsoft.com/office/drawing/2014/main" id="{9C328320-7525-D215-1F7C-23A93FDDA4B6}"/>
              </a:ext>
            </a:extLst>
          </p:cNvPr>
          <p:cNvPicPr>
            <a:picLocks noChangeAspect="1"/>
          </p:cNvPicPr>
          <p:nvPr/>
        </p:nvPicPr>
        <p:blipFill>
          <a:blip r:embed="rId5"/>
          <a:stretch>
            <a:fillRect/>
          </a:stretch>
        </p:blipFill>
        <p:spPr>
          <a:xfrm>
            <a:off x="1619701" y="5370507"/>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9724" y="0"/>
            <a:ext cx="719107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warm</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623373"/>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deceive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7A9B3E52-FE99-AA9E-3D9D-A943E16CEA49}"/>
              </a:ext>
            </a:extLst>
          </p:cNvPr>
          <p:cNvPicPr>
            <a:picLocks noChangeAspect="1"/>
          </p:cNvPicPr>
          <p:nvPr/>
        </p:nvPicPr>
        <p:blipFill>
          <a:blip r:embed="rId4"/>
          <a:stretch>
            <a:fillRect/>
          </a:stretch>
        </p:blipFill>
        <p:spPr>
          <a:xfrm>
            <a:off x="8946776" y="602862"/>
            <a:ext cx="3251200" cy="3251200"/>
          </a:xfrm>
          <a:prstGeom prst="rect">
            <a:avLst/>
          </a:prstGeom>
        </p:spPr>
      </p:pic>
      <p:pic>
        <p:nvPicPr>
          <p:cNvPr id="4" name="Picture 3">
            <a:extLst>
              <a:ext uri="{FF2B5EF4-FFF2-40B4-BE49-F238E27FC236}">
                <a16:creationId xmlns:a16="http://schemas.microsoft.com/office/drawing/2014/main" id="{6A15D601-A32B-3DBE-811E-DD2861634861}"/>
              </a:ext>
            </a:extLst>
          </p:cNvPr>
          <p:cNvPicPr>
            <a:picLocks noChangeAspect="1"/>
          </p:cNvPicPr>
          <p:nvPr/>
        </p:nvPicPr>
        <p:blipFill>
          <a:blip r:embed="rId5"/>
          <a:stretch>
            <a:fillRect/>
          </a:stretch>
        </p:blipFill>
        <p:spPr>
          <a:xfrm>
            <a:off x="349809" y="567028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03087" y="473186"/>
            <a:ext cx="79717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cunning</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466423"/>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nervous</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299BFF1F-DCD7-7D02-2406-1A002F4FEBDD}"/>
              </a:ext>
            </a:extLst>
          </p:cNvPr>
          <p:cNvPicPr>
            <a:picLocks noChangeAspect="1"/>
          </p:cNvPicPr>
          <p:nvPr/>
        </p:nvPicPr>
        <p:blipFill>
          <a:blip r:embed="rId4"/>
          <a:stretch>
            <a:fillRect/>
          </a:stretch>
        </p:blipFill>
        <p:spPr>
          <a:xfrm>
            <a:off x="9175753" y="602862"/>
            <a:ext cx="3251200" cy="3251200"/>
          </a:xfrm>
          <a:prstGeom prst="rect">
            <a:avLst/>
          </a:prstGeom>
        </p:spPr>
      </p:pic>
      <p:pic>
        <p:nvPicPr>
          <p:cNvPr id="4" name="Picture 3">
            <a:extLst>
              <a:ext uri="{FF2B5EF4-FFF2-40B4-BE49-F238E27FC236}">
                <a16:creationId xmlns:a16="http://schemas.microsoft.com/office/drawing/2014/main" id="{D5CE7AC3-3DD3-7C7F-4198-209506BCDFC5}"/>
              </a:ext>
            </a:extLst>
          </p:cNvPr>
          <p:cNvPicPr>
            <a:picLocks noChangeAspect="1"/>
          </p:cNvPicPr>
          <p:nvPr/>
        </p:nvPicPr>
        <p:blipFill>
          <a:blip r:embed="rId5"/>
          <a:stretch>
            <a:fillRect/>
          </a:stretch>
        </p:blipFill>
        <p:spPr>
          <a:xfrm>
            <a:off x="401291" y="5700913"/>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5658"/>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naive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21983" y="5469152"/>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prevent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030360DA-C0CD-0912-0245-D67BD6DC1AA1}"/>
              </a:ext>
            </a:extLst>
          </p:cNvPr>
          <p:cNvPicPr>
            <a:picLocks noChangeAspect="1"/>
          </p:cNvPicPr>
          <p:nvPr/>
        </p:nvPicPr>
        <p:blipFill>
          <a:blip r:embed="rId4"/>
          <a:stretch>
            <a:fillRect/>
          </a:stretch>
        </p:blipFill>
        <p:spPr>
          <a:xfrm>
            <a:off x="8772189" y="508534"/>
            <a:ext cx="3251200" cy="3251200"/>
          </a:xfrm>
          <a:prstGeom prst="rect">
            <a:avLst/>
          </a:prstGeom>
        </p:spPr>
      </p:pic>
      <p:pic>
        <p:nvPicPr>
          <p:cNvPr id="4" name="Picture 3">
            <a:extLst>
              <a:ext uri="{FF2B5EF4-FFF2-40B4-BE49-F238E27FC236}">
                <a16:creationId xmlns:a16="http://schemas.microsoft.com/office/drawing/2014/main" id="{B7193A97-89C3-0713-8EB8-5E6E5CCB8162}"/>
              </a:ext>
            </a:extLst>
          </p:cNvPr>
          <p:cNvPicPr>
            <a:picLocks noChangeAspect="1"/>
          </p:cNvPicPr>
          <p:nvPr/>
        </p:nvPicPr>
        <p:blipFill>
          <a:blip r:embed="rId5"/>
          <a:stretch>
            <a:fillRect/>
          </a:stretch>
        </p:blipFill>
        <p:spPr>
          <a:xfrm>
            <a:off x="689837"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299878" y="899893"/>
            <a:ext cx="640560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please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729264"/>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shine</a:t>
            </a:r>
            <a:endParaRPr sz="287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72EF9541-A0C8-05B2-2928-940D6EF7FA94}"/>
              </a:ext>
            </a:extLst>
          </p:cNvPr>
          <p:cNvPicPr>
            <a:picLocks noChangeAspect="1"/>
          </p:cNvPicPr>
          <p:nvPr/>
        </p:nvPicPr>
        <p:blipFill>
          <a:blip r:embed="rId4"/>
          <a:stretch>
            <a:fillRect/>
          </a:stretch>
        </p:blipFill>
        <p:spPr>
          <a:xfrm>
            <a:off x="9387375" y="531693"/>
            <a:ext cx="3251200" cy="3251200"/>
          </a:xfrm>
          <a:prstGeom prst="rect">
            <a:avLst/>
          </a:prstGeom>
        </p:spPr>
      </p:pic>
      <p:pic>
        <p:nvPicPr>
          <p:cNvPr id="6" name="Picture 5">
            <a:extLst>
              <a:ext uri="{FF2B5EF4-FFF2-40B4-BE49-F238E27FC236}">
                <a16:creationId xmlns:a16="http://schemas.microsoft.com/office/drawing/2014/main" id="{B0DE8237-5E12-E7C7-9739-8061457DFB08}"/>
              </a:ext>
            </a:extLst>
          </p:cNvPr>
          <p:cNvPicPr>
            <a:picLocks noChangeAspect="1"/>
          </p:cNvPicPr>
          <p:nvPr/>
        </p:nvPicPr>
        <p:blipFill>
          <a:blip r:embed="rId5"/>
          <a:stretch>
            <a:fillRect/>
          </a:stretch>
        </p:blipFill>
        <p:spPr>
          <a:xfrm>
            <a:off x="946171"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3662" y="490035"/>
            <a:ext cx="616514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pride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456832"/>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trip</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8841BAB3-12D7-13E5-71D4-98BE0DDA7A1C}"/>
              </a:ext>
            </a:extLst>
          </p:cNvPr>
          <p:cNvPicPr>
            <a:picLocks noChangeAspect="1"/>
          </p:cNvPicPr>
          <p:nvPr/>
        </p:nvPicPr>
        <p:blipFill>
          <a:blip r:embed="rId4"/>
          <a:stretch>
            <a:fillRect/>
          </a:stretch>
        </p:blipFill>
        <p:spPr>
          <a:xfrm>
            <a:off x="8505151" y="549845"/>
            <a:ext cx="3251200" cy="3251200"/>
          </a:xfrm>
          <a:prstGeom prst="rect">
            <a:avLst/>
          </a:prstGeom>
        </p:spPr>
      </p:pic>
      <p:pic>
        <p:nvPicPr>
          <p:cNvPr id="6" name="Picture 5">
            <a:extLst>
              <a:ext uri="{FF2B5EF4-FFF2-40B4-BE49-F238E27FC236}">
                <a16:creationId xmlns:a16="http://schemas.microsoft.com/office/drawing/2014/main" id="{FD855A72-19A4-DF3D-B39C-C9A2248A2038}"/>
              </a:ext>
            </a:extLst>
          </p:cNvPr>
          <p:cNvPicPr>
            <a:picLocks noChangeAspect="1"/>
          </p:cNvPicPr>
          <p:nvPr/>
        </p:nvPicPr>
        <p:blipFill>
          <a:blip r:embed="rId5"/>
          <a:stretch>
            <a:fillRect/>
          </a:stretch>
        </p:blipFill>
        <p:spPr>
          <a:xfrm>
            <a:off x="1644238" y="540293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14757" y="526077"/>
            <a:ext cx="658032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warm</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111180" y="6021350"/>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deceive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D872F05-F2E2-E826-E8F5-8355E42BEC8C}"/>
              </a:ext>
            </a:extLst>
          </p:cNvPr>
          <p:cNvPicPr>
            <a:picLocks noChangeAspect="1"/>
          </p:cNvPicPr>
          <p:nvPr/>
        </p:nvPicPr>
        <p:blipFill>
          <a:blip r:embed="rId4"/>
          <a:stretch>
            <a:fillRect/>
          </a:stretch>
        </p:blipFill>
        <p:spPr>
          <a:xfrm>
            <a:off x="9114439" y="572163"/>
            <a:ext cx="3251200" cy="3251200"/>
          </a:xfrm>
          <a:prstGeom prst="rect">
            <a:avLst/>
          </a:prstGeom>
        </p:spPr>
      </p:pic>
      <p:pic>
        <p:nvPicPr>
          <p:cNvPr id="4" name="Picture 3">
            <a:extLst>
              <a:ext uri="{FF2B5EF4-FFF2-40B4-BE49-F238E27FC236}">
                <a16:creationId xmlns:a16="http://schemas.microsoft.com/office/drawing/2014/main" id="{2380EA87-A76D-7BA6-7137-852D04BA5428}"/>
              </a:ext>
            </a:extLst>
          </p:cNvPr>
          <p:cNvPicPr>
            <a:picLocks noChangeAspect="1"/>
          </p:cNvPicPr>
          <p:nvPr/>
        </p:nvPicPr>
        <p:blipFill>
          <a:blip r:embed="rId5"/>
          <a:stretch>
            <a:fillRect/>
          </a:stretch>
        </p:blipFill>
        <p:spPr>
          <a:xfrm>
            <a:off x="0"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94124" y="2274766"/>
            <a:ext cx="19332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please	</a:t>
            </a:r>
            <a:endParaRPr b="1" dirty="0">
              <a:latin typeface="Gill Sans MT" panose="020B0502020104020203" pitchFamily="34" charset="77"/>
              <a:sym typeface="American Typewriter"/>
            </a:endParaRPr>
          </a:p>
        </p:txBody>
      </p:sp>
      <p:sp>
        <p:nvSpPr>
          <p:cNvPr id="134" name="office"/>
          <p:cNvSpPr txBox="1"/>
          <p:nvPr/>
        </p:nvSpPr>
        <p:spPr>
          <a:xfrm>
            <a:off x="5750450" y="3183419"/>
            <a:ext cx="16206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shine</a:t>
            </a:r>
            <a:endParaRPr dirty="0">
              <a:latin typeface="Gill Sans MT" panose="020B0502020104020203" pitchFamily="34" charset="77"/>
            </a:endParaRPr>
          </a:p>
        </p:txBody>
      </p:sp>
      <p:sp>
        <p:nvSpPr>
          <p:cNvPr id="135" name="spare"/>
          <p:cNvSpPr txBox="1"/>
          <p:nvPr/>
        </p:nvSpPr>
        <p:spPr>
          <a:xfrm>
            <a:off x="5743226" y="4033018"/>
            <a:ext cx="16350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pride</a:t>
            </a:r>
            <a:endParaRPr b="1" dirty="0">
              <a:latin typeface="Gill Sans MT" panose="020B0502020104020203" pitchFamily="34" charset="77"/>
              <a:sym typeface="American Typewriter"/>
            </a:endParaRPr>
          </a:p>
        </p:txBody>
      </p:sp>
      <p:sp>
        <p:nvSpPr>
          <p:cNvPr id="136" name="chipped"/>
          <p:cNvSpPr txBox="1"/>
          <p:nvPr/>
        </p:nvSpPr>
        <p:spPr>
          <a:xfrm>
            <a:off x="5972466" y="4958818"/>
            <a:ext cx="117660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trip</a:t>
            </a:r>
            <a:endParaRPr dirty="0">
              <a:latin typeface="Gill Sans MT" panose="020B0502020104020203" pitchFamily="34" charset="77"/>
            </a:endParaRPr>
          </a:p>
        </p:txBody>
      </p:sp>
      <p:sp>
        <p:nvSpPr>
          <p:cNvPr id="137" name="lift"/>
          <p:cNvSpPr txBox="1"/>
          <p:nvPr/>
        </p:nvSpPr>
        <p:spPr>
          <a:xfrm>
            <a:off x="5655072" y="5829370"/>
            <a:ext cx="18113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warm</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77428" y="899586"/>
            <a:ext cx="910505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cunning</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2496"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nervous</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5733BB4-00DC-473E-5A4D-16FBB65C3705}"/>
              </a:ext>
            </a:extLst>
          </p:cNvPr>
          <p:cNvPicPr>
            <a:picLocks noChangeAspect="1"/>
          </p:cNvPicPr>
          <p:nvPr/>
        </p:nvPicPr>
        <p:blipFill>
          <a:blip r:embed="rId4"/>
          <a:stretch>
            <a:fillRect/>
          </a:stretch>
        </p:blipFill>
        <p:spPr>
          <a:xfrm>
            <a:off x="9403791" y="604344"/>
            <a:ext cx="3251200" cy="3251200"/>
          </a:xfrm>
          <a:prstGeom prst="rect">
            <a:avLst/>
          </a:prstGeom>
        </p:spPr>
      </p:pic>
      <p:pic>
        <p:nvPicPr>
          <p:cNvPr id="4" name="Picture 3">
            <a:extLst>
              <a:ext uri="{FF2B5EF4-FFF2-40B4-BE49-F238E27FC236}">
                <a16:creationId xmlns:a16="http://schemas.microsoft.com/office/drawing/2014/main" id="{B312F3F0-7600-4979-C1C5-7F84B4F79C83}"/>
              </a:ext>
            </a:extLst>
          </p:cNvPr>
          <p:cNvPicPr>
            <a:picLocks noChangeAspect="1"/>
          </p:cNvPicPr>
          <p:nvPr/>
        </p:nvPicPr>
        <p:blipFill>
          <a:blip r:embed="rId5"/>
          <a:stretch>
            <a:fillRect/>
          </a:stretch>
        </p:blipFill>
        <p:spPr>
          <a:xfrm>
            <a:off x="284836" y="576667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06213" y="530896"/>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naive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98318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prevent</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F28838E-0516-244C-8447-A3CCF351FD4E}"/>
              </a:ext>
            </a:extLst>
          </p:cNvPr>
          <p:cNvPicPr>
            <a:picLocks noChangeAspect="1"/>
          </p:cNvPicPr>
          <p:nvPr/>
        </p:nvPicPr>
        <p:blipFill>
          <a:blip r:embed="rId4"/>
          <a:stretch>
            <a:fillRect/>
          </a:stretch>
        </p:blipFill>
        <p:spPr>
          <a:xfrm>
            <a:off x="9082152" y="602862"/>
            <a:ext cx="3251200" cy="3251200"/>
          </a:xfrm>
          <a:prstGeom prst="rect">
            <a:avLst/>
          </a:prstGeom>
        </p:spPr>
      </p:pic>
      <p:pic>
        <p:nvPicPr>
          <p:cNvPr id="4" name="Picture 3">
            <a:extLst>
              <a:ext uri="{FF2B5EF4-FFF2-40B4-BE49-F238E27FC236}">
                <a16:creationId xmlns:a16="http://schemas.microsoft.com/office/drawing/2014/main" id="{578DEE08-F435-92D9-182C-DA6584A7DAB7}"/>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63369" y="3418118"/>
            <a:ext cx="239488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cunning</a:t>
            </a:r>
            <a:endParaRPr b="1" dirty="0">
              <a:latin typeface="Gill Sans MT" panose="020B0502020104020203" pitchFamily="34" charset="77"/>
              <a:sym typeface="American Typewriter"/>
            </a:endParaRPr>
          </a:p>
        </p:txBody>
      </p:sp>
      <p:sp>
        <p:nvSpPr>
          <p:cNvPr id="140" name="tolerate"/>
          <p:cNvSpPr txBox="1"/>
          <p:nvPr/>
        </p:nvSpPr>
        <p:spPr>
          <a:xfrm>
            <a:off x="5404235" y="2522165"/>
            <a:ext cx="231313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deceive</a:t>
            </a:r>
            <a:endParaRPr dirty="0">
              <a:latin typeface="Gill Sans MT" panose="020B0502020104020203" pitchFamily="34" charset="77"/>
            </a:endParaRPr>
          </a:p>
        </p:txBody>
      </p:sp>
      <p:sp>
        <p:nvSpPr>
          <p:cNvPr id="141" name="fixation"/>
          <p:cNvSpPr txBox="1"/>
          <p:nvPr/>
        </p:nvSpPr>
        <p:spPr>
          <a:xfrm>
            <a:off x="5347340" y="4280417"/>
            <a:ext cx="24269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nervous</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682543" y="5188117"/>
            <a:ext cx="16398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naive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09062" y="5996646"/>
            <a:ext cx="23868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prevent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1358" y="1309202"/>
            <a:ext cx="233557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please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4" y="4151052"/>
            <a:ext cx="641905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pleases you, they make you feel happy and satisfied.</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Janie wanted to </a:t>
            </a:r>
            <a:r>
              <a:rPr lang="en-GB" sz="4000" b="1" dirty="0">
                <a:latin typeface="Gill Sans MT" panose="020B0502020104020203" pitchFamily="34" charset="77"/>
              </a:rPr>
              <a:t>please</a:t>
            </a:r>
            <a:r>
              <a:rPr lang="en-GB" sz="4000" dirty="0">
                <a:latin typeface="Gill Sans MT" panose="020B0502020104020203" pitchFamily="34" charset="77"/>
              </a:rPr>
              <a:t> the new teacher.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please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70392342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annoy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eagerly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satisfy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D42CB20-A416-483E-E6D3-AE11201AFFC8}"/>
              </a:ext>
            </a:extLst>
          </p:cNvPr>
          <p:cNvPicPr>
            <a:picLocks noChangeAspect="1"/>
          </p:cNvPicPr>
          <p:nvPr/>
        </p:nvPicPr>
        <p:blipFill>
          <a:blip r:embed="rId3"/>
          <a:stretch>
            <a:fillRect/>
          </a:stretch>
        </p:blipFill>
        <p:spPr>
          <a:xfrm>
            <a:off x="8336145" y="283876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3301" y="1309202"/>
            <a:ext cx="19716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shine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0"/>
            <a:ext cx="63204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shines is very bright and clear because it is reflecting light.</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Pippa’s eyes began to </a:t>
            </a:r>
            <a:r>
              <a:rPr lang="en-GB" sz="4000" b="1" dirty="0">
                <a:latin typeface="Gill Sans MT" panose="020B0502020104020203" pitchFamily="34" charset="77"/>
              </a:rPr>
              <a:t>shine</a:t>
            </a:r>
            <a:r>
              <a:rPr lang="en-GB" sz="4000" dirty="0">
                <a:latin typeface="Gill Sans MT" panose="020B0502020104020203" pitchFamily="34" charset="77"/>
              </a:rPr>
              <a:t> with excitement.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shine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48330380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brilliantly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5841C64-495F-195E-BE70-61FC6FE1E359}"/>
              </a:ext>
            </a:extLst>
          </p:cNvPr>
          <p:cNvPicPr>
            <a:picLocks noChangeAspect="1"/>
          </p:cNvPicPr>
          <p:nvPr/>
        </p:nvPicPr>
        <p:blipFill>
          <a:blip r:embed="rId3"/>
          <a:stretch>
            <a:fillRect/>
          </a:stretch>
        </p:blipFill>
        <p:spPr>
          <a:xfrm>
            <a:off x="8164734" y="294033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7379" y="1339979"/>
            <a:ext cx="1883529"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pride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59"/>
            <a:ext cx="599064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Pride is a sense of the respect that other people have for you, and that you have for yourself.</a:t>
            </a:r>
          </a:p>
        </p:txBody>
      </p:sp>
      <p:sp>
        <p:nvSpPr>
          <p:cNvPr id="155" name="The was a tear in Freddie’s new school jumper."/>
          <p:cNvSpPr txBox="1"/>
          <p:nvPr/>
        </p:nvSpPr>
        <p:spPr>
          <a:xfrm>
            <a:off x="0" y="641040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Krish had a huge sense of </a:t>
            </a:r>
            <a:r>
              <a:rPr lang="en-GB" sz="4000" b="1" dirty="0">
                <a:latin typeface="Gill Sans MT" panose="020B0502020104020203" pitchFamily="34" charset="77"/>
              </a:rPr>
              <a:t>pride.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5279657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delight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immense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satisfaction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justifiable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22AF4E0-3DA4-52E9-F040-CBCED8EE738B}"/>
              </a:ext>
            </a:extLst>
          </p:cNvPr>
          <p:cNvPicPr>
            <a:picLocks noChangeAspect="1"/>
          </p:cNvPicPr>
          <p:nvPr/>
        </p:nvPicPr>
        <p:blipFill>
          <a:blip r:embed="rId4"/>
          <a:stretch>
            <a:fillRect/>
          </a:stretch>
        </p:blipFill>
        <p:spPr>
          <a:xfrm>
            <a:off x="8451283" y="2563115"/>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07839" y="1309202"/>
            <a:ext cx="140262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trip</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178795"/>
            <a:ext cx="705917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trip when you are walking, you knock your foot against something and fall or nearly fall.</a:t>
            </a:r>
          </a:p>
        </p:txBody>
      </p:sp>
      <p:sp>
        <p:nvSpPr>
          <p:cNvPr id="155" name="The was a tear in Freddie’s new school jumper."/>
          <p:cNvSpPr txBox="1"/>
          <p:nvPr/>
        </p:nvSpPr>
        <p:spPr>
          <a:xfrm>
            <a:off x="0" y="637056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Graham </a:t>
            </a:r>
            <a:r>
              <a:rPr lang="en-GB" sz="4000" b="1" dirty="0">
                <a:latin typeface="Gill Sans MT" panose="020B0502020104020203" pitchFamily="34" charset="77"/>
              </a:rPr>
              <a:t>tripped</a:t>
            </a:r>
            <a:r>
              <a:rPr lang="en-GB" sz="4000" dirty="0">
                <a:latin typeface="Gill Sans MT" panose="020B0502020104020203" pitchFamily="34" charset="77"/>
              </a:rPr>
              <a:t> over his school bag.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trip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98260838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slip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accidently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D3F2857-9F48-A7A1-C0E5-8B51A463E89A}"/>
              </a:ext>
            </a:extLst>
          </p:cNvPr>
          <p:cNvPicPr>
            <a:picLocks noChangeAspect="1"/>
          </p:cNvPicPr>
          <p:nvPr/>
        </p:nvPicPr>
        <p:blipFill>
          <a:blip r:embed="rId4"/>
          <a:stretch>
            <a:fillRect/>
          </a:stretch>
        </p:blipFill>
        <p:spPr>
          <a:xfrm>
            <a:off x="8232392" y="275563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9122" y="1309202"/>
            <a:ext cx="218008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warm</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4234631"/>
            <a:ext cx="568932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warm has some heat but not enough to be hot.</a:t>
            </a:r>
          </a:p>
        </p:txBody>
      </p:sp>
      <p:sp>
        <p:nvSpPr>
          <p:cNvPr id="155" name="The was a tear in Freddie’s new school jumper."/>
          <p:cNvSpPr txBox="1"/>
          <p:nvPr/>
        </p:nvSpPr>
        <p:spPr>
          <a:xfrm>
            <a:off x="0"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classroom was nice and </a:t>
            </a:r>
            <a:r>
              <a:rPr lang="en-GB" sz="4000" b="1" dirty="0">
                <a:latin typeface="Gill Sans MT" panose="020B0502020104020203" pitchFamily="34" charset="77"/>
              </a:rPr>
              <a:t>warm</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(warm)</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1152426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mild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comfortably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tepid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AD95820C-228D-4F8B-2CED-DB756E72FBB1}"/>
              </a:ext>
            </a:extLst>
          </p:cNvPr>
          <p:cNvPicPr>
            <a:picLocks noChangeAspect="1"/>
          </p:cNvPicPr>
          <p:nvPr/>
        </p:nvPicPr>
        <p:blipFill>
          <a:blip r:embed="rId4"/>
          <a:stretch>
            <a:fillRect/>
          </a:stretch>
        </p:blipFill>
        <p:spPr>
          <a:xfrm>
            <a:off x="8662723" y="274308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24510</TotalTime>
  <Words>1263</Words>
  <Application>Microsoft Macintosh PowerPoint</Application>
  <PresentationFormat>Custom</PresentationFormat>
  <Paragraphs>355</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503</cp:revision>
  <dcterms:modified xsi:type="dcterms:W3CDTF">2024-08-27T11:52:31Z</dcterms:modified>
</cp:coreProperties>
</file>